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gTf3XZHX5LA7ip7HmvS8IKTZwn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8e9fd2b67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6" name="Google Shape;196;g28e9fd2b67d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8e9fd2b67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7" name="Google Shape;207;g28e9fd2b67d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9" name="Google Shape;21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ef538d02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0" name="Google Shape;230;g1ef538d02d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ef538d02d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2" name="Google Shape;242;g1ef538d02d7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1" name="Google Shape;25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8e9fd2b67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0" name="Google Shape;260;g28e9fd2b67d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9" name="Google Shape;26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886d346075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8" name="Google Shape;278;g2886d346075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8876e6e3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" name="Google Shape;128;g28876e6e38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e87270ee26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" name="Google Shape;138;g1e87270ee26_4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e87270ee26_4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g1e87270ee26_4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b0ca91bf6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2b0ca91bf60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8e9fd2b67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6" name="Google Shape;186;g28e9fd2b67d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Relationship Id="rId4" Type="http://schemas.openxmlformats.org/officeDocument/2006/relationships/image" Target="../media/image25.jpg"/><Relationship Id="rId5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jpg"/><Relationship Id="rId4" Type="http://schemas.openxmlformats.org/officeDocument/2006/relationships/image" Target="../media/image22.jpg"/><Relationship Id="rId5" Type="http://schemas.openxmlformats.org/officeDocument/2006/relationships/image" Target="../media/image2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smithmagnet.memberhub.com/store?limit=21&amp;live=true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smithmagnet.memberhub.com/store?limit=21&amp;live=tru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9.jpg"/><Relationship Id="rId5" Type="http://schemas.openxmlformats.org/officeDocument/2006/relationships/image" Target="../media/image19.jpg"/><Relationship Id="rId6" Type="http://schemas.openxmlformats.org/officeDocument/2006/relationships/image" Target="../media/image1.jpg"/><Relationship Id="rId7" Type="http://schemas.openxmlformats.org/officeDocument/2006/relationships/image" Target="../media/image3.png"/><Relationship Id="rId8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hyperlink" Target="https://www.amazon.com/hz/wishlist/dl/invite/4nAnbA1?ref_=wl_share" TargetMode="External"/><Relationship Id="rId5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115250" y="313"/>
            <a:ext cx="12192000" cy="685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>
            <p:ph type="ctrTitle"/>
          </p:nvPr>
        </p:nvSpPr>
        <p:spPr>
          <a:xfrm>
            <a:off x="1113810" y="3023754"/>
            <a:ext cx="4900144" cy="27369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PTA OPEN MEETING</a:t>
            </a:r>
            <a:br>
              <a:rPr lang="en-US"/>
            </a:br>
            <a:endParaRPr/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1113809" y="1016076"/>
            <a:ext cx="4900200" cy="170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Quarter 2 </a:t>
            </a:r>
            <a:endParaRPr/>
          </a:p>
        </p:txBody>
      </p:sp>
      <p:grpSp>
        <p:nvGrpSpPr>
          <p:cNvPr id="87" name="Google Shape;87;p1"/>
          <p:cNvGrpSpPr/>
          <p:nvPr/>
        </p:nvGrpSpPr>
        <p:grpSpPr>
          <a:xfrm>
            <a:off x="0" y="3048031"/>
            <a:ext cx="731521" cy="673460"/>
            <a:chOff x="3940602" y="308034"/>
            <a:chExt cx="2116791" cy="3428999"/>
          </a:xfrm>
        </p:grpSpPr>
        <p:sp>
          <p:nvSpPr>
            <p:cNvPr id="88" name="Google Shape;88;p1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1"/>
          <p:cNvSpPr/>
          <p:nvPr/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6858000" y="257770"/>
            <a:ext cx="4837176" cy="297996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S 116 - FIRST PTA MEETING OF THE YEAR! Thursday,... | Facebook" id="93" name="Google Shape;93;p1"/>
          <p:cNvPicPr preferRelativeResize="0"/>
          <p:nvPr/>
        </p:nvPicPr>
        <p:blipFill rotWithShape="1">
          <a:blip r:embed="rId3">
            <a:alphaModFix/>
          </a:blip>
          <a:srcRect b="0" l="2806" r="15598" t="0"/>
          <a:stretch/>
        </p:blipFill>
        <p:spPr>
          <a:xfrm>
            <a:off x="7114162" y="471748"/>
            <a:ext cx="4324849" cy="255200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/>
          <p:nvPr/>
        </p:nvSpPr>
        <p:spPr>
          <a:xfrm>
            <a:off x="6858000" y="3462252"/>
            <a:ext cx="4837176" cy="297996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logo of a bee&#10;&#10;Description automatically generated" id="95" name="Google Shape;95;p1"/>
          <p:cNvPicPr preferRelativeResize="0"/>
          <p:nvPr/>
        </p:nvPicPr>
        <p:blipFill rotWithShape="1">
          <a:blip r:embed="rId4">
            <a:alphaModFix/>
          </a:blip>
          <a:srcRect b="18954" l="0" r="-1" t="22035"/>
          <a:stretch/>
        </p:blipFill>
        <p:spPr>
          <a:xfrm>
            <a:off x="7114162" y="3676230"/>
            <a:ext cx="4324849" cy="255200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1113800" y="471750"/>
            <a:ext cx="5446500" cy="10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Smith Magnet Elementary School</a:t>
            </a:r>
            <a:endParaRPr b="1" i="0" sz="4000" u="none" cap="none" strike="noStrike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8e9fd2b67d_0_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28e9fd2b67d_0_13"/>
          <p:cNvSpPr/>
          <p:nvPr/>
        </p:nvSpPr>
        <p:spPr>
          <a:xfrm flipH="1">
            <a:off x="8576660" y="3335867"/>
            <a:ext cx="329190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28e9fd2b67d_0_13"/>
          <p:cNvSpPr/>
          <p:nvPr/>
        </p:nvSpPr>
        <p:spPr>
          <a:xfrm>
            <a:off x="641774" y="623275"/>
            <a:ext cx="10905000" cy="5607900"/>
          </a:xfrm>
          <a:prstGeom prst="rect">
            <a:avLst/>
          </a:prstGeom>
          <a:noFill/>
          <a:ln cap="flat" cmpd="sng" w="1905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28e9fd2b67d_0_13"/>
          <p:cNvSpPr txBox="1"/>
          <p:nvPr>
            <p:ph type="title"/>
          </p:nvPr>
        </p:nvSpPr>
        <p:spPr>
          <a:xfrm>
            <a:off x="1285240" y="1050595"/>
            <a:ext cx="8074800" cy="161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/>
              <a:t>DANCE PARTY</a:t>
            </a:r>
            <a:endParaRPr/>
          </a:p>
        </p:txBody>
      </p:sp>
      <p:sp>
        <p:nvSpPr>
          <p:cNvPr id="202" name="Google Shape;202;g28e9fd2b67d_0_13"/>
          <p:cNvSpPr txBox="1"/>
          <p:nvPr>
            <p:ph idx="1" type="body"/>
          </p:nvPr>
        </p:nvSpPr>
        <p:spPr>
          <a:xfrm>
            <a:off x="1285250" y="2557225"/>
            <a:ext cx="4773000" cy="33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Lessons </a:t>
            </a:r>
            <a:r>
              <a:rPr lang="en-US" sz="2400"/>
              <a:t>learned</a:t>
            </a:r>
            <a:endParaRPr sz="2400"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Rules/expectations outlined and sent to teachers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Loud environment - alternative activity for sensory issues or noise-reducing headphones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203" name="Google Shape;203;g28e9fd2b67d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7963" y="3142825"/>
            <a:ext cx="3057525" cy="2781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4" name="Google Shape;204;g28e9fd2b67d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8493" y="977050"/>
            <a:ext cx="3888207" cy="2756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8e9fd2b67d_0_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28e9fd2b67d_0_21"/>
          <p:cNvSpPr/>
          <p:nvPr/>
        </p:nvSpPr>
        <p:spPr>
          <a:xfrm flipH="1">
            <a:off x="8576660" y="3335867"/>
            <a:ext cx="329190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28e9fd2b67d_0_21"/>
          <p:cNvSpPr/>
          <p:nvPr/>
        </p:nvSpPr>
        <p:spPr>
          <a:xfrm>
            <a:off x="641774" y="623275"/>
            <a:ext cx="10905000" cy="5607900"/>
          </a:xfrm>
          <a:prstGeom prst="rect">
            <a:avLst/>
          </a:prstGeom>
          <a:noFill/>
          <a:ln cap="flat" cmpd="sng" w="1905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28e9fd2b67d_0_21"/>
          <p:cNvSpPr txBox="1"/>
          <p:nvPr>
            <p:ph type="title"/>
          </p:nvPr>
        </p:nvSpPr>
        <p:spPr>
          <a:xfrm>
            <a:off x="1285240" y="1050595"/>
            <a:ext cx="8074800" cy="161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/>
              <a:t>BOOK FAIR</a:t>
            </a:r>
            <a:endParaRPr/>
          </a:p>
        </p:txBody>
      </p:sp>
      <p:sp>
        <p:nvSpPr>
          <p:cNvPr id="213" name="Google Shape;213;g28e9fd2b67d_0_21"/>
          <p:cNvSpPr txBox="1"/>
          <p:nvPr>
            <p:ph idx="1" type="body"/>
          </p:nvPr>
        </p:nvSpPr>
        <p:spPr>
          <a:xfrm>
            <a:off x="1089575" y="2669100"/>
            <a:ext cx="3911400" cy="33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Huge success!</a:t>
            </a:r>
            <a:endParaRPr sz="24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Still awaiting final numbers from Scholastic to determine profit, but total sales exceeded previous year</a:t>
            </a:r>
            <a:endParaRPr sz="2400"/>
          </a:p>
        </p:txBody>
      </p:sp>
      <p:pic>
        <p:nvPicPr>
          <p:cNvPr id="214" name="Google Shape;214;g28e9fd2b67d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9625" y="3139750"/>
            <a:ext cx="3771950" cy="2840002"/>
          </a:xfrm>
          <a:prstGeom prst="rect">
            <a:avLst/>
          </a:prstGeom>
          <a:noFill/>
          <a:ln cap="flat" cmpd="sng" w="19050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215" name="Google Shape;215;g28e9fd2b67d_0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9812" y="957175"/>
            <a:ext cx="3171574" cy="2378700"/>
          </a:xfrm>
          <a:prstGeom prst="rect">
            <a:avLst/>
          </a:prstGeom>
          <a:noFill/>
          <a:ln cap="flat" cmpd="sng" w="19050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216" name="Google Shape;216;g28e9fd2b67d_0_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76638" y="1693025"/>
            <a:ext cx="2676525" cy="29527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0"/>
          <p:cNvSpPr/>
          <p:nvPr/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0"/>
          <p:cNvSpPr/>
          <p:nvPr/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cap="flat" cmpd="sng" w="1905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0"/>
          <p:cNvSpPr txBox="1"/>
          <p:nvPr>
            <p:ph type="title"/>
          </p:nvPr>
        </p:nvSpPr>
        <p:spPr>
          <a:xfrm>
            <a:off x="782065" y="623270"/>
            <a:ext cx="9850500" cy="161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/>
              <a:t>TA COMMITTEE</a:t>
            </a:r>
            <a:endParaRPr/>
          </a:p>
        </p:txBody>
      </p:sp>
      <p:sp>
        <p:nvSpPr>
          <p:cNvPr id="225" name="Google Shape;225;p10"/>
          <p:cNvSpPr txBox="1"/>
          <p:nvPr>
            <p:ph idx="1" type="body"/>
          </p:nvPr>
        </p:nvSpPr>
        <p:spPr>
          <a:xfrm>
            <a:off x="1285250" y="2669075"/>
            <a:ext cx="40560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id="226" name="Google Shape;22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0125" y="1184325"/>
            <a:ext cx="4890974" cy="489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8025" y="2019276"/>
            <a:ext cx="4055999" cy="405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ef538d02d7_0_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1ef538d02d7_0_0"/>
          <p:cNvSpPr/>
          <p:nvPr/>
        </p:nvSpPr>
        <p:spPr>
          <a:xfrm flipH="1">
            <a:off x="8576660" y="3335867"/>
            <a:ext cx="329190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1ef538d02d7_0_0"/>
          <p:cNvSpPr/>
          <p:nvPr/>
        </p:nvSpPr>
        <p:spPr>
          <a:xfrm>
            <a:off x="641774" y="623275"/>
            <a:ext cx="10905000" cy="5607900"/>
          </a:xfrm>
          <a:prstGeom prst="rect">
            <a:avLst/>
          </a:prstGeom>
          <a:noFill/>
          <a:ln cap="flat" cmpd="sng" w="1905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1ef538d02d7_0_0"/>
          <p:cNvSpPr txBox="1"/>
          <p:nvPr>
            <p:ph type="title"/>
          </p:nvPr>
        </p:nvSpPr>
        <p:spPr>
          <a:xfrm>
            <a:off x="1189190" y="1089020"/>
            <a:ext cx="8074800" cy="161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/>
              <a:t>TA</a:t>
            </a:r>
            <a:r>
              <a:rPr lang="en-US" sz="6000"/>
              <a:t> COMMITTEE </a:t>
            </a:r>
            <a:endParaRPr/>
          </a:p>
        </p:txBody>
      </p:sp>
      <p:sp>
        <p:nvSpPr>
          <p:cNvPr id="236" name="Google Shape;236;g1ef538d02d7_0_0"/>
          <p:cNvSpPr txBox="1"/>
          <p:nvPr>
            <p:ph idx="1" type="body"/>
          </p:nvPr>
        </p:nvSpPr>
        <p:spPr>
          <a:xfrm>
            <a:off x="1189175" y="2414950"/>
            <a:ext cx="2578800" cy="3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20574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2400"/>
              <a:t>Fall Snacks for staff on Oct. 27 (previous slide)</a:t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20574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400"/>
              <a:t>Sponsored Holiday Lunch for staff from City BBQ on Dec 15</a:t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20574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400"/>
              <a:t>Sponsored snacks and coffee for volunteers at “Careers on Wheels” event for 1st Grade on Dec 15</a:t>
            </a:r>
            <a:endParaRPr sz="2400"/>
          </a:p>
        </p:txBody>
      </p:sp>
      <p:pic>
        <p:nvPicPr>
          <p:cNvPr id="237" name="Google Shape;237;g1ef538d02d7_0_0"/>
          <p:cNvPicPr preferRelativeResize="0"/>
          <p:nvPr/>
        </p:nvPicPr>
        <p:blipFill rotWithShape="1">
          <a:blip r:embed="rId3">
            <a:alphaModFix/>
          </a:blip>
          <a:srcRect b="21580" l="0" r="0" t="0"/>
          <a:stretch/>
        </p:blipFill>
        <p:spPr>
          <a:xfrm>
            <a:off x="6370775" y="984850"/>
            <a:ext cx="4531451" cy="26633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8" name="Google Shape;238;g1ef538d02d7_0_0"/>
          <p:cNvPicPr preferRelativeResize="0"/>
          <p:nvPr/>
        </p:nvPicPr>
        <p:blipFill rotWithShape="1">
          <a:blip r:embed="rId4">
            <a:alphaModFix/>
          </a:blip>
          <a:srcRect b="0" l="0" r="0" t="14792"/>
          <a:stretch/>
        </p:blipFill>
        <p:spPr>
          <a:xfrm>
            <a:off x="4026750" y="2670750"/>
            <a:ext cx="2815225" cy="3200399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239" name="Google Shape;239;g1ef538d02d7_0_0"/>
          <p:cNvPicPr preferRelativeResize="0"/>
          <p:nvPr/>
        </p:nvPicPr>
        <p:blipFill rotWithShape="1">
          <a:blip r:embed="rId5">
            <a:alphaModFix/>
          </a:blip>
          <a:srcRect b="25082" l="0" r="0" t="0"/>
          <a:stretch/>
        </p:blipFill>
        <p:spPr>
          <a:xfrm>
            <a:off x="7100758" y="3530125"/>
            <a:ext cx="4169242" cy="23410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ef538d02d7_0_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1ef538d02d7_0_16"/>
          <p:cNvSpPr/>
          <p:nvPr/>
        </p:nvSpPr>
        <p:spPr>
          <a:xfrm flipH="1">
            <a:off x="8576660" y="3335867"/>
            <a:ext cx="329190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1ef538d02d7_0_16"/>
          <p:cNvSpPr/>
          <p:nvPr/>
        </p:nvSpPr>
        <p:spPr>
          <a:xfrm>
            <a:off x="641774" y="623275"/>
            <a:ext cx="10905000" cy="5607900"/>
          </a:xfrm>
          <a:prstGeom prst="rect">
            <a:avLst/>
          </a:prstGeom>
          <a:noFill/>
          <a:ln cap="flat" cmpd="sng" w="1905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1ef538d02d7_0_16"/>
          <p:cNvSpPr txBox="1"/>
          <p:nvPr>
            <p:ph type="title"/>
          </p:nvPr>
        </p:nvSpPr>
        <p:spPr>
          <a:xfrm>
            <a:off x="1285251" y="1050600"/>
            <a:ext cx="9204000" cy="161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/>
              <a:t>YEARBOOK: The Bee Keeper</a:t>
            </a:r>
            <a:r>
              <a:rPr lang="en-US" sz="6000"/>
              <a:t> </a:t>
            </a:r>
            <a:endParaRPr/>
          </a:p>
        </p:txBody>
      </p:sp>
      <p:sp>
        <p:nvSpPr>
          <p:cNvPr id="248" name="Google Shape;248;g1ef538d02d7_0_16"/>
          <p:cNvSpPr txBox="1"/>
          <p:nvPr>
            <p:ph idx="1" type="body"/>
          </p:nvPr>
        </p:nvSpPr>
        <p:spPr>
          <a:xfrm>
            <a:off x="1285250" y="2462125"/>
            <a:ext cx="9167100" cy="3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Student portraits have been uploaded to system by Strawbridge. </a:t>
            </a:r>
            <a:r>
              <a:rPr lang="en-US" sz="2400"/>
              <a:t>Work to commence on the class pages in February.</a:t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Cover has been submitted.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Submit photos that include 2 or more students to Ashley Donovan: </a:t>
            </a:r>
            <a:endParaRPr sz="2400"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919-539-6319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ashleylndsy@gmail.com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1"/>
          <p:cNvSpPr/>
          <p:nvPr/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1"/>
          <p:cNvSpPr/>
          <p:nvPr/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cap="flat" cmpd="sng" w="1905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1"/>
          <p:cNvSpPr txBox="1"/>
          <p:nvPr>
            <p:ph type="title"/>
          </p:nvPr>
        </p:nvSpPr>
        <p:spPr>
          <a:xfrm>
            <a:off x="1285240" y="1050595"/>
            <a:ext cx="8696960" cy="1618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/>
              <a:t>FUNDRAISING COMMITTEE </a:t>
            </a:r>
            <a:endParaRPr/>
          </a:p>
        </p:txBody>
      </p:sp>
      <p:sp>
        <p:nvSpPr>
          <p:cNvPr id="257" name="Google Shape;257;p11"/>
          <p:cNvSpPr txBox="1"/>
          <p:nvPr>
            <p:ph idx="1" type="body"/>
          </p:nvPr>
        </p:nvSpPr>
        <p:spPr>
          <a:xfrm>
            <a:off x="1285250" y="2462127"/>
            <a:ext cx="8074800" cy="3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City BBQ is donating 20% of sales on Sat, Jan 20th between 11am - 8pm</a:t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City BBQ, February 23</a:t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Box Tops - received $23.10 in December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8e9fd2b67d_0_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28e9fd2b67d_0_29"/>
          <p:cNvSpPr/>
          <p:nvPr/>
        </p:nvSpPr>
        <p:spPr>
          <a:xfrm flipH="1">
            <a:off x="8576660" y="3335867"/>
            <a:ext cx="329190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28e9fd2b67d_0_29"/>
          <p:cNvSpPr/>
          <p:nvPr/>
        </p:nvSpPr>
        <p:spPr>
          <a:xfrm>
            <a:off x="641774" y="623275"/>
            <a:ext cx="10905000" cy="5607900"/>
          </a:xfrm>
          <a:prstGeom prst="rect">
            <a:avLst/>
          </a:prstGeom>
          <a:noFill/>
          <a:ln cap="flat" cmpd="sng" w="1905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28e9fd2b67d_0_29"/>
          <p:cNvSpPr txBox="1"/>
          <p:nvPr>
            <p:ph type="title"/>
          </p:nvPr>
        </p:nvSpPr>
        <p:spPr>
          <a:xfrm>
            <a:off x="1285251" y="724475"/>
            <a:ext cx="9933600" cy="161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6000"/>
              <a:t>VOLUNTEERING OPPORTUNITIES</a:t>
            </a:r>
            <a:r>
              <a:rPr lang="en-US" sz="6000"/>
              <a:t> </a:t>
            </a:r>
            <a:endParaRPr/>
          </a:p>
        </p:txBody>
      </p:sp>
      <p:sp>
        <p:nvSpPr>
          <p:cNvPr id="266" name="Google Shape;266;g28e9fd2b67d_0_29"/>
          <p:cNvSpPr txBox="1"/>
          <p:nvPr>
            <p:ph idx="1" type="body"/>
          </p:nvPr>
        </p:nvSpPr>
        <p:spPr>
          <a:xfrm>
            <a:off x="1285250" y="2089425"/>
            <a:ext cx="8074800" cy="3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6639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-US"/>
              <a:t>Upcoming events</a:t>
            </a:r>
            <a:endParaRPr b="1"/>
          </a:p>
          <a:p>
            <a:pPr indent="-34671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Valentine’s Day staff appreciation</a:t>
            </a:r>
            <a:endParaRPr/>
          </a:p>
          <a:p>
            <a:pPr indent="-34671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Movie night</a:t>
            </a:r>
            <a:endParaRPr/>
          </a:p>
          <a:p>
            <a:pPr indent="-34671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Spring Book Fair (April)</a:t>
            </a:r>
            <a:endParaRPr/>
          </a:p>
          <a:p>
            <a:pPr indent="-34671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Wake Up and Read book donation (May)</a:t>
            </a:r>
            <a:endParaRPr/>
          </a:p>
          <a:p>
            <a:pPr indent="-34671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Tentative Field Day - May 3 (rain day of May 10)</a:t>
            </a:r>
            <a:endParaRPr/>
          </a:p>
          <a:p>
            <a:pPr indent="-366395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b="1" lang="en-US"/>
              <a:t>Upcoming Dojo Fridays</a:t>
            </a:r>
            <a:endParaRPr b="1"/>
          </a:p>
          <a:p>
            <a:pPr indent="-346710" lvl="1" marL="914400" rtl="0" algn="l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February points - Friday, March 1</a:t>
            </a:r>
            <a:endParaRPr/>
          </a:p>
          <a:p>
            <a:pPr indent="-346710" lvl="1" marL="914400" rtl="0" algn="l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March points - Friday, April, 5</a:t>
            </a:r>
            <a:endParaRPr/>
          </a:p>
          <a:p>
            <a:pPr indent="-346710" lvl="1" marL="914400" rtl="0" algn="l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April points - Friday, May 3</a:t>
            </a:r>
            <a:endParaRPr/>
          </a:p>
          <a:p>
            <a:pPr indent="-346710" lvl="1" marL="914400" rtl="0" algn="l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May points - Friday, June 7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2"/>
          <p:cNvSpPr/>
          <p:nvPr/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2"/>
          <p:cNvSpPr/>
          <p:nvPr/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cap="flat" cmpd="sng" w="1905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2"/>
          <p:cNvSpPr txBox="1"/>
          <p:nvPr>
            <p:ph type="title"/>
          </p:nvPr>
        </p:nvSpPr>
        <p:spPr>
          <a:xfrm>
            <a:off x="1285240" y="1050595"/>
            <a:ext cx="8074815" cy="1618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/>
              <a:t>CONNECT WITH US</a:t>
            </a:r>
            <a:endParaRPr/>
          </a:p>
        </p:txBody>
      </p:sp>
      <p:sp>
        <p:nvSpPr>
          <p:cNvPr id="275" name="Google Shape;275;p12"/>
          <p:cNvSpPr txBox="1"/>
          <p:nvPr>
            <p:ph idx="1" type="body"/>
          </p:nvPr>
        </p:nvSpPr>
        <p:spPr>
          <a:xfrm>
            <a:off x="1285240" y="2969469"/>
            <a:ext cx="8074815" cy="2800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/>
              <a:t>FACEBOOK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/>
              <a:t>     https://www.facebook.com/SmithMagnetElementaryPTA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/>
              <a:t>EMAIL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/>
              <a:t>     smithmagnetelementarypta@gmail.com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/>
              <a:t>JOIN PTA TODAY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600" u="sng">
                <a:solidFill>
                  <a:schemeClr val="hlink"/>
                </a:solidFill>
                <a:hlinkClick r:id="rId3"/>
              </a:rPr>
              <a:t>Givebacks (memberhub.com)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886d346075_0_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g2886d346075_0_42"/>
          <p:cNvSpPr/>
          <p:nvPr/>
        </p:nvSpPr>
        <p:spPr>
          <a:xfrm flipH="1">
            <a:off x="8576660" y="3335867"/>
            <a:ext cx="329190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2886d346075_0_42"/>
          <p:cNvSpPr/>
          <p:nvPr/>
        </p:nvSpPr>
        <p:spPr>
          <a:xfrm>
            <a:off x="641774" y="623275"/>
            <a:ext cx="10905000" cy="5607900"/>
          </a:xfrm>
          <a:prstGeom prst="rect">
            <a:avLst/>
          </a:prstGeom>
          <a:noFill/>
          <a:ln cap="flat" cmpd="sng" w="1905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2886d346075_0_42"/>
          <p:cNvSpPr txBox="1"/>
          <p:nvPr>
            <p:ph type="title"/>
          </p:nvPr>
        </p:nvSpPr>
        <p:spPr>
          <a:xfrm>
            <a:off x="1285252" y="1050600"/>
            <a:ext cx="9901800" cy="161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/>
              <a:t>CONÉCTATE CON NOSOTROS</a:t>
            </a:r>
            <a:endParaRPr/>
          </a:p>
        </p:txBody>
      </p:sp>
      <p:sp>
        <p:nvSpPr>
          <p:cNvPr id="284" name="Google Shape;284;g2886d346075_0_42"/>
          <p:cNvSpPr txBox="1"/>
          <p:nvPr>
            <p:ph idx="1" type="body"/>
          </p:nvPr>
        </p:nvSpPr>
        <p:spPr>
          <a:xfrm>
            <a:off x="1285240" y="2969469"/>
            <a:ext cx="8074800" cy="28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/>
              <a:t>FACEBOOK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/>
              <a:t>     https://www.facebook.com/SmithMagnetElementaryPTA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/>
              <a:t>EMAIL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/>
              <a:t>     smithmagnetelementarypta@gmail.com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/>
              <a:t>ÚNETE AL PTA HOY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600" u="sng">
                <a:solidFill>
                  <a:schemeClr val="hlink"/>
                </a:solidFill>
                <a:hlinkClick r:id="rId3"/>
              </a:rPr>
              <a:t>Givebacks (memberhub.com)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641774" y="623275"/>
            <a:ext cx="10905000" cy="5607900"/>
          </a:xfrm>
          <a:prstGeom prst="rect">
            <a:avLst/>
          </a:prstGeom>
          <a:noFill/>
          <a:ln cap="flat" cmpd="sng" w="1905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>
            <p:ph type="title"/>
          </p:nvPr>
        </p:nvSpPr>
        <p:spPr>
          <a:xfrm>
            <a:off x="1285267" y="1050600"/>
            <a:ext cx="9694800" cy="161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/>
              <a:t>INTRODUCTIONS</a:t>
            </a:r>
            <a:endParaRPr/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/>
          </a:blip>
          <a:srcRect b="40291" l="9079" r="14561" t="16906"/>
          <a:stretch/>
        </p:blipFill>
        <p:spPr>
          <a:xfrm>
            <a:off x="1453475" y="2345374"/>
            <a:ext cx="1072828" cy="1069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/>
          <p:nvPr/>
        </p:nvSpPr>
        <p:spPr>
          <a:xfrm>
            <a:off x="2526300" y="2345375"/>
            <a:ext cx="4602332" cy="464428"/>
          </a:xfrm>
          <a:custGeom>
            <a:rect b="b" l="l" r="r" t="t"/>
            <a:pathLst>
              <a:path extrusionOk="0" h="22485" w="150526">
                <a:moveTo>
                  <a:pt x="0" y="11243"/>
                </a:moveTo>
                <a:lnTo>
                  <a:pt x="11242" y="0"/>
                </a:lnTo>
                <a:lnTo>
                  <a:pt x="150526" y="0"/>
                </a:lnTo>
                <a:lnTo>
                  <a:pt x="150526" y="22485"/>
                </a:lnTo>
                <a:lnTo>
                  <a:pt x="10618" y="22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7" name="Google Shape;107;p2"/>
          <p:cNvSpPr txBox="1"/>
          <p:nvPr>
            <p:ph idx="1" type="body"/>
          </p:nvPr>
        </p:nvSpPr>
        <p:spPr>
          <a:xfrm>
            <a:off x="2838775" y="2345375"/>
            <a:ext cx="3798600" cy="5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 sz="1600">
                <a:solidFill>
                  <a:schemeClr val="lt1"/>
                </a:solidFill>
              </a:rPr>
              <a:t>Shraddha Shapariya</a:t>
            </a:r>
            <a:r>
              <a:rPr lang="en-US" sz="1600">
                <a:solidFill>
                  <a:schemeClr val="lt1"/>
                </a:solidFill>
              </a:rPr>
              <a:t>  -  </a:t>
            </a:r>
            <a:r>
              <a:rPr b="1" lang="en-US" sz="1600">
                <a:solidFill>
                  <a:schemeClr val="lt1"/>
                </a:solidFill>
              </a:rPr>
              <a:t>PTA President</a:t>
            </a:r>
            <a:endParaRPr b="1"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600">
                <a:solidFill>
                  <a:schemeClr val="lt1"/>
                </a:solidFill>
              </a:rPr>
              <a:t>shraddha@shapariya.com</a:t>
            </a:r>
            <a:endParaRPr sz="1600">
              <a:solidFill>
                <a:schemeClr val="lt1"/>
              </a:solidFill>
            </a:endParaRPr>
          </a:p>
        </p:txBody>
      </p:sp>
      <p:pic>
        <p:nvPicPr>
          <p:cNvPr id="108" name="Google Shape;108;p2"/>
          <p:cNvPicPr preferRelativeResize="0"/>
          <p:nvPr/>
        </p:nvPicPr>
        <p:blipFill rotWithShape="1">
          <a:blip r:embed="rId4">
            <a:alphaModFix/>
          </a:blip>
          <a:srcRect b="19146" l="14070" r="14069" t="10095"/>
          <a:stretch/>
        </p:blipFill>
        <p:spPr>
          <a:xfrm>
            <a:off x="1453475" y="4752600"/>
            <a:ext cx="1072826" cy="1069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5">
            <a:alphaModFix/>
          </a:blip>
          <a:srcRect b="36733" l="24829" r="18853" t="25845"/>
          <a:stretch/>
        </p:blipFill>
        <p:spPr>
          <a:xfrm>
            <a:off x="1453475" y="3550647"/>
            <a:ext cx="1069501" cy="106617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/>
          <p:nvPr/>
        </p:nvSpPr>
        <p:spPr>
          <a:xfrm rot="10800000">
            <a:off x="2854097" y="2937972"/>
            <a:ext cx="4615503" cy="464428"/>
          </a:xfrm>
          <a:custGeom>
            <a:rect b="b" l="l" r="r" t="t"/>
            <a:pathLst>
              <a:path extrusionOk="0" h="22485" w="150526">
                <a:moveTo>
                  <a:pt x="0" y="11243"/>
                </a:moveTo>
                <a:lnTo>
                  <a:pt x="11242" y="0"/>
                </a:lnTo>
                <a:lnTo>
                  <a:pt x="150526" y="0"/>
                </a:lnTo>
                <a:lnTo>
                  <a:pt x="150526" y="22485"/>
                </a:lnTo>
                <a:lnTo>
                  <a:pt x="10618" y="2248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pic>
        <p:nvPicPr>
          <p:cNvPr id="111" name="Google Shape;111;p2"/>
          <p:cNvPicPr preferRelativeResize="0"/>
          <p:nvPr/>
        </p:nvPicPr>
        <p:blipFill rotWithShape="1">
          <a:blip r:embed="rId6">
            <a:alphaModFix/>
          </a:blip>
          <a:srcRect b="27996" l="16858" r="25837" t="14875"/>
          <a:stretch/>
        </p:blipFill>
        <p:spPr>
          <a:xfrm>
            <a:off x="9541137" y="2597225"/>
            <a:ext cx="1363001" cy="135881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/>
          <p:nvPr/>
        </p:nvSpPr>
        <p:spPr>
          <a:xfrm>
            <a:off x="9475400" y="3956025"/>
            <a:ext cx="1557725" cy="1548090"/>
          </a:xfrm>
          <a:custGeom>
            <a:rect b="b" l="l" r="r" t="t"/>
            <a:pathLst>
              <a:path extrusionOk="0" h="60325" w="62309">
                <a:moveTo>
                  <a:pt x="30559" y="0"/>
                </a:moveTo>
                <a:lnTo>
                  <a:pt x="0" y="17463"/>
                </a:lnTo>
                <a:lnTo>
                  <a:pt x="0" y="60325"/>
                </a:lnTo>
                <a:lnTo>
                  <a:pt x="62309" y="60325"/>
                </a:lnTo>
                <a:lnTo>
                  <a:pt x="62309" y="162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3" name="Google Shape;113;p2"/>
          <p:cNvSpPr txBox="1"/>
          <p:nvPr>
            <p:ph idx="1" type="body"/>
          </p:nvPr>
        </p:nvSpPr>
        <p:spPr>
          <a:xfrm>
            <a:off x="9436500" y="4401325"/>
            <a:ext cx="1656300" cy="10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 sz="1800">
                <a:solidFill>
                  <a:schemeClr val="lt1"/>
                </a:solidFill>
              </a:rPr>
              <a:t>Beverly Smith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 sz="1800">
                <a:solidFill>
                  <a:schemeClr val="lt1"/>
                </a:solidFill>
              </a:rPr>
              <a:t>SMES Principal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359">
                <a:solidFill>
                  <a:schemeClr val="lt1"/>
                </a:solidFill>
              </a:rPr>
              <a:t>bsmith7@wcpss.net</a:t>
            </a:r>
            <a:endParaRPr sz="1359">
              <a:solidFill>
                <a:schemeClr val="lt1"/>
              </a:solidFill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2534200" y="3549000"/>
            <a:ext cx="4602332" cy="464428"/>
          </a:xfrm>
          <a:custGeom>
            <a:rect b="b" l="l" r="r" t="t"/>
            <a:pathLst>
              <a:path extrusionOk="0" h="22485" w="150526">
                <a:moveTo>
                  <a:pt x="0" y="11243"/>
                </a:moveTo>
                <a:lnTo>
                  <a:pt x="11242" y="0"/>
                </a:lnTo>
                <a:lnTo>
                  <a:pt x="150526" y="0"/>
                </a:lnTo>
                <a:lnTo>
                  <a:pt x="150526" y="22485"/>
                </a:lnTo>
                <a:lnTo>
                  <a:pt x="10618" y="22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5" name="Google Shape;115;p2"/>
          <p:cNvSpPr/>
          <p:nvPr/>
        </p:nvSpPr>
        <p:spPr>
          <a:xfrm rot="10800000">
            <a:off x="2864122" y="4141597"/>
            <a:ext cx="4615503" cy="464428"/>
          </a:xfrm>
          <a:custGeom>
            <a:rect b="b" l="l" r="r" t="t"/>
            <a:pathLst>
              <a:path extrusionOk="0" h="22485" w="150526">
                <a:moveTo>
                  <a:pt x="0" y="11243"/>
                </a:moveTo>
                <a:lnTo>
                  <a:pt x="11242" y="0"/>
                </a:lnTo>
                <a:lnTo>
                  <a:pt x="150526" y="0"/>
                </a:lnTo>
                <a:lnTo>
                  <a:pt x="150526" y="22485"/>
                </a:lnTo>
                <a:lnTo>
                  <a:pt x="10618" y="2248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116" name="Google Shape;116;p2"/>
          <p:cNvSpPr/>
          <p:nvPr/>
        </p:nvSpPr>
        <p:spPr>
          <a:xfrm>
            <a:off x="2534200" y="4752625"/>
            <a:ext cx="4615503" cy="464428"/>
          </a:xfrm>
          <a:custGeom>
            <a:rect b="b" l="l" r="r" t="t"/>
            <a:pathLst>
              <a:path extrusionOk="0" h="22485" w="150526">
                <a:moveTo>
                  <a:pt x="0" y="11243"/>
                </a:moveTo>
                <a:lnTo>
                  <a:pt x="11242" y="0"/>
                </a:lnTo>
                <a:lnTo>
                  <a:pt x="150526" y="0"/>
                </a:lnTo>
                <a:lnTo>
                  <a:pt x="150526" y="22485"/>
                </a:lnTo>
                <a:lnTo>
                  <a:pt x="10618" y="22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7" name="Google Shape;117;p2"/>
          <p:cNvSpPr/>
          <p:nvPr/>
        </p:nvSpPr>
        <p:spPr>
          <a:xfrm rot="10800000">
            <a:off x="2864319" y="5345222"/>
            <a:ext cx="4601956" cy="464428"/>
          </a:xfrm>
          <a:custGeom>
            <a:rect b="b" l="l" r="r" t="t"/>
            <a:pathLst>
              <a:path extrusionOk="0" h="22485" w="150526">
                <a:moveTo>
                  <a:pt x="0" y="11243"/>
                </a:moveTo>
                <a:lnTo>
                  <a:pt x="11242" y="0"/>
                </a:lnTo>
                <a:lnTo>
                  <a:pt x="150526" y="0"/>
                </a:lnTo>
                <a:lnTo>
                  <a:pt x="150526" y="22485"/>
                </a:lnTo>
                <a:lnTo>
                  <a:pt x="10618" y="2248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118" name="Google Shape;118;p2"/>
          <p:cNvSpPr txBox="1"/>
          <p:nvPr>
            <p:ph idx="1" type="body"/>
          </p:nvPr>
        </p:nvSpPr>
        <p:spPr>
          <a:xfrm>
            <a:off x="3300975" y="2926075"/>
            <a:ext cx="3827700" cy="5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 sz="1600">
                <a:solidFill>
                  <a:schemeClr val="lt1"/>
                </a:solidFill>
              </a:rPr>
              <a:t>Mary Cole Pike</a:t>
            </a:r>
            <a:r>
              <a:rPr lang="en-US" sz="1600">
                <a:solidFill>
                  <a:schemeClr val="lt1"/>
                </a:solidFill>
              </a:rPr>
              <a:t>  -  </a:t>
            </a:r>
            <a:r>
              <a:rPr b="1" lang="en-US" sz="1600">
                <a:solidFill>
                  <a:schemeClr val="lt1"/>
                </a:solidFill>
              </a:rPr>
              <a:t>PTA Vice President</a:t>
            </a:r>
            <a:endParaRPr b="1" sz="1600">
              <a:solidFill>
                <a:schemeClr val="lt1"/>
              </a:solidFill>
            </a:endParaRPr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600">
                <a:solidFill>
                  <a:schemeClr val="lt1"/>
                </a:solidFill>
              </a:rPr>
              <a:t>marycoleallen@gmail.com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119" name="Google Shape;119;p2"/>
          <p:cNvSpPr txBox="1"/>
          <p:nvPr>
            <p:ph idx="1" type="body"/>
          </p:nvPr>
        </p:nvSpPr>
        <p:spPr>
          <a:xfrm>
            <a:off x="3193550" y="4128513"/>
            <a:ext cx="3943500" cy="5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 sz="1600">
                <a:solidFill>
                  <a:schemeClr val="lt1"/>
                </a:solidFill>
              </a:rPr>
              <a:t>Lori Wendt</a:t>
            </a:r>
            <a:r>
              <a:rPr lang="en-US" sz="1600">
                <a:solidFill>
                  <a:schemeClr val="lt1"/>
                </a:solidFill>
              </a:rPr>
              <a:t>  -  </a:t>
            </a:r>
            <a:r>
              <a:rPr b="1" lang="en-US" sz="1600">
                <a:solidFill>
                  <a:schemeClr val="lt1"/>
                </a:solidFill>
              </a:rPr>
              <a:t>PTA Secretary</a:t>
            </a:r>
            <a:endParaRPr b="1" sz="1600">
              <a:solidFill>
                <a:schemeClr val="lt1"/>
              </a:solidFill>
            </a:endParaRPr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600">
                <a:solidFill>
                  <a:schemeClr val="lt1"/>
                </a:solidFill>
              </a:rPr>
              <a:t>Loriwendt90@gmail.com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120" name="Google Shape;120;p2"/>
          <p:cNvSpPr txBox="1"/>
          <p:nvPr>
            <p:ph idx="1" type="body"/>
          </p:nvPr>
        </p:nvSpPr>
        <p:spPr>
          <a:xfrm>
            <a:off x="2864125" y="3533835"/>
            <a:ext cx="3798600" cy="5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 sz="1600">
                <a:solidFill>
                  <a:schemeClr val="lt1"/>
                </a:solidFill>
              </a:rPr>
              <a:t>Ashley Donovan</a:t>
            </a:r>
            <a:r>
              <a:rPr lang="en-US" sz="1600">
                <a:solidFill>
                  <a:schemeClr val="lt1"/>
                </a:solidFill>
              </a:rPr>
              <a:t>  -  </a:t>
            </a:r>
            <a:r>
              <a:rPr b="1" lang="en-US" sz="1600">
                <a:solidFill>
                  <a:schemeClr val="lt1"/>
                </a:solidFill>
              </a:rPr>
              <a:t>PTA Treasurer</a:t>
            </a:r>
            <a:endParaRPr b="1"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600">
                <a:solidFill>
                  <a:schemeClr val="lt1"/>
                </a:solidFill>
              </a:rPr>
              <a:t>ashleylndsy@gmail.com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121" name="Google Shape;121;p2"/>
          <p:cNvSpPr txBox="1"/>
          <p:nvPr>
            <p:ph idx="1" type="body"/>
          </p:nvPr>
        </p:nvSpPr>
        <p:spPr>
          <a:xfrm>
            <a:off x="2898650" y="4709160"/>
            <a:ext cx="4290000" cy="5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153"/>
              <a:buNone/>
            </a:pPr>
            <a:r>
              <a:rPr b="1" lang="en-US" sz="1917">
                <a:solidFill>
                  <a:schemeClr val="lt1"/>
                </a:solidFill>
              </a:rPr>
              <a:t>Tate Junis</a:t>
            </a:r>
            <a:r>
              <a:rPr lang="en-US" sz="1917">
                <a:solidFill>
                  <a:schemeClr val="lt1"/>
                </a:solidFill>
              </a:rPr>
              <a:t>  -  </a:t>
            </a:r>
            <a:r>
              <a:rPr b="1" lang="en-US" sz="1917">
                <a:solidFill>
                  <a:schemeClr val="lt1"/>
                </a:solidFill>
              </a:rPr>
              <a:t>PTA Board Member at Large</a:t>
            </a:r>
            <a:endParaRPr b="1" sz="1917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153"/>
              <a:buNone/>
            </a:pPr>
            <a:r>
              <a:rPr lang="en-US" sz="1917">
                <a:solidFill>
                  <a:schemeClr val="lt1"/>
                </a:solidFill>
              </a:rPr>
              <a:t>lambecat@gmail.com</a:t>
            </a:r>
            <a:endParaRPr sz="1917">
              <a:solidFill>
                <a:schemeClr val="lt1"/>
              </a:solidFill>
            </a:endParaRPr>
          </a:p>
        </p:txBody>
      </p:sp>
      <p:sp>
        <p:nvSpPr>
          <p:cNvPr id="122" name="Google Shape;122;p2"/>
          <p:cNvSpPr txBox="1"/>
          <p:nvPr>
            <p:ph idx="1" type="body"/>
          </p:nvPr>
        </p:nvSpPr>
        <p:spPr>
          <a:xfrm>
            <a:off x="2898650" y="5306425"/>
            <a:ext cx="4230000" cy="5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b="1" lang="en-US" sz="1600">
                <a:solidFill>
                  <a:schemeClr val="lt1"/>
                </a:solidFill>
              </a:rPr>
              <a:t>Cindy Craddock - PTA Board Member at Large</a:t>
            </a:r>
            <a:endParaRPr b="1" sz="1600">
              <a:solidFill>
                <a:schemeClr val="lt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en-US" sz="1600">
                <a:solidFill>
                  <a:schemeClr val="lt1"/>
                </a:solidFill>
              </a:rPr>
              <a:t>cindytcraddock@gmail.com</a:t>
            </a:r>
            <a:endParaRPr sz="1600">
              <a:solidFill>
                <a:schemeClr val="lt1"/>
              </a:solidFill>
            </a:endParaRPr>
          </a:p>
        </p:txBody>
      </p:sp>
      <p:pic>
        <p:nvPicPr>
          <p:cNvPr id="123" name="Google Shape;123;p2"/>
          <p:cNvPicPr preferRelativeResize="0"/>
          <p:nvPr/>
        </p:nvPicPr>
        <p:blipFill rotWithShape="1">
          <a:blip r:embed="rId7">
            <a:alphaModFix/>
          </a:blip>
          <a:srcRect b="28702" l="11555" r="16927" t="0"/>
          <a:stretch/>
        </p:blipFill>
        <p:spPr>
          <a:xfrm>
            <a:off x="7469100" y="3536355"/>
            <a:ext cx="1069500" cy="1066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"/>
          <p:cNvPicPr preferRelativeResize="0"/>
          <p:nvPr/>
        </p:nvPicPr>
        <p:blipFill rotWithShape="1">
          <a:blip r:embed="rId8">
            <a:alphaModFix/>
          </a:blip>
          <a:srcRect b="36259" l="16847" r="16847" t="33176"/>
          <a:stretch/>
        </p:blipFill>
        <p:spPr>
          <a:xfrm>
            <a:off x="7469600" y="4736569"/>
            <a:ext cx="1069499" cy="1066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9">
            <a:alphaModFix/>
          </a:blip>
          <a:srcRect b="38936" l="9388" r="12825" t="9218"/>
          <a:stretch/>
        </p:blipFill>
        <p:spPr>
          <a:xfrm>
            <a:off x="7466275" y="2358100"/>
            <a:ext cx="1072825" cy="107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8876e6e38b_0_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28876e6e38b_0_0"/>
          <p:cNvSpPr/>
          <p:nvPr/>
        </p:nvSpPr>
        <p:spPr>
          <a:xfrm flipH="1">
            <a:off x="8576660" y="3335867"/>
            <a:ext cx="329190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28876e6e38b_0_0"/>
          <p:cNvSpPr/>
          <p:nvPr/>
        </p:nvSpPr>
        <p:spPr>
          <a:xfrm>
            <a:off x="641774" y="623275"/>
            <a:ext cx="10905000" cy="5607900"/>
          </a:xfrm>
          <a:prstGeom prst="rect">
            <a:avLst/>
          </a:prstGeom>
          <a:noFill/>
          <a:ln cap="flat" cmpd="sng" w="1905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28876e6e38b_0_0"/>
          <p:cNvSpPr txBox="1"/>
          <p:nvPr>
            <p:ph type="title"/>
          </p:nvPr>
        </p:nvSpPr>
        <p:spPr>
          <a:xfrm>
            <a:off x="1285241" y="1050595"/>
            <a:ext cx="3393300" cy="161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/>
              <a:t>MYTH</a:t>
            </a:r>
            <a:endParaRPr/>
          </a:p>
        </p:txBody>
      </p:sp>
      <p:sp>
        <p:nvSpPr>
          <p:cNvPr id="134" name="Google Shape;134;g28876e6e38b_0_0"/>
          <p:cNvSpPr txBox="1"/>
          <p:nvPr>
            <p:ph idx="1" type="body"/>
          </p:nvPr>
        </p:nvSpPr>
        <p:spPr>
          <a:xfrm>
            <a:off x="1061575" y="2970829"/>
            <a:ext cx="8074800" cy="28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All PTA does is collect money </a:t>
            </a:r>
            <a:endParaRPr/>
          </a:p>
        </p:txBody>
      </p:sp>
      <p:pic>
        <p:nvPicPr>
          <p:cNvPr descr="Collecting Money Images – Browse 90,686 Stock Photos, Vectors, and Video |  Adobe Stock" id="135" name="Google Shape;135;g28876e6e38b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9283" y="835199"/>
            <a:ext cx="5186941" cy="362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e87270ee26_4_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1e87270ee26_4_0"/>
          <p:cNvSpPr/>
          <p:nvPr/>
        </p:nvSpPr>
        <p:spPr>
          <a:xfrm flipH="1">
            <a:off x="8576660" y="3335867"/>
            <a:ext cx="329190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1e87270ee26_4_0"/>
          <p:cNvSpPr/>
          <p:nvPr/>
        </p:nvSpPr>
        <p:spPr>
          <a:xfrm>
            <a:off x="641774" y="623275"/>
            <a:ext cx="10905000" cy="5607900"/>
          </a:xfrm>
          <a:prstGeom prst="rect">
            <a:avLst/>
          </a:prstGeom>
          <a:noFill/>
          <a:ln cap="flat" cmpd="sng" w="1905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1e87270ee26_4_0"/>
          <p:cNvSpPr txBox="1"/>
          <p:nvPr>
            <p:ph type="title"/>
          </p:nvPr>
        </p:nvSpPr>
        <p:spPr>
          <a:xfrm>
            <a:off x="1285241" y="1050595"/>
            <a:ext cx="3393300" cy="161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/>
              <a:t>MITO</a:t>
            </a:r>
            <a:endParaRPr/>
          </a:p>
        </p:txBody>
      </p:sp>
      <p:sp>
        <p:nvSpPr>
          <p:cNvPr id="144" name="Google Shape;144;g1e87270ee26_4_0"/>
          <p:cNvSpPr txBox="1"/>
          <p:nvPr>
            <p:ph idx="1" type="body"/>
          </p:nvPr>
        </p:nvSpPr>
        <p:spPr>
          <a:xfrm>
            <a:off x="1061575" y="2970825"/>
            <a:ext cx="4457700" cy="28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Todo lo que hace PTA es recoger dinero.</a:t>
            </a:r>
            <a:endParaRPr/>
          </a:p>
        </p:txBody>
      </p:sp>
      <p:pic>
        <p:nvPicPr>
          <p:cNvPr descr="Collecting Money Images – Browse 90,686 Stock Photos, Vectors, and Video |  Adobe Stock" id="145" name="Google Shape;145;g1e87270ee26_4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9283" y="835199"/>
            <a:ext cx="5186941" cy="362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3"/>
          <p:cNvSpPr/>
          <p:nvPr/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"/>
          <p:cNvSpPr/>
          <p:nvPr/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cap="flat" cmpd="sng" w="1905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"/>
          <p:cNvSpPr txBox="1"/>
          <p:nvPr>
            <p:ph type="title"/>
          </p:nvPr>
        </p:nvSpPr>
        <p:spPr>
          <a:xfrm>
            <a:off x="1285240" y="1050595"/>
            <a:ext cx="8074815" cy="1618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/>
              <a:t>REALITY</a:t>
            </a:r>
            <a:endParaRPr/>
          </a:p>
        </p:txBody>
      </p:sp>
      <p:sp>
        <p:nvSpPr>
          <p:cNvPr id="154" name="Google Shape;154;p3"/>
          <p:cNvSpPr txBox="1"/>
          <p:nvPr>
            <p:ph idx="1" type="body"/>
          </p:nvPr>
        </p:nvSpPr>
        <p:spPr>
          <a:xfrm>
            <a:off x="1285240" y="2969469"/>
            <a:ext cx="8074815" cy="2800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/>
              <a:t>Funds are used to support various events for:</a:t>
            </a:r>
            <a:endParaRPr/>
          </a:p>
          <a:p>
            <a:pPr indent="-2667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Teachers – Appreciation events</a:t>
            </a:r>
            <a:endParaRPr/>
          </a:p>
          <a:p>
            <a:pPr indent="-2667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Students – Field day, Book fair, monthly Dojo cart &amp; parties</a:t>
            </a:r>
            <a:endParaRPr/>
          </a:p>
          <a:p>
            <a:pPr indent="-2667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School Community – Fall festival, Movie night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/>
              <a:t>Join the PTA to know how we utilize the funds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e87270ee26_4_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1e87270ee26_4_9"/>
          <p:cNvSpPr/>
          <p:nvPr/>
        </p:nvSpPr>
        <p:spPr>
          <a:xfrm flipH="1">
            <a:off x="8576660" y="3335867"/>
            <a:ext cx="329190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1e87270ee26_4_9"/>
          <p:cNvSpPr/>
          <p:nvPr/>
        </p:nvSpPr>
        <p:spPr>
          <a:xfrm>
            <a:off x="641774" y="623275"/>
            <a:ext cx="10905000" cy="5607900"/>
          </a:xfrm>
          <a:prstGeom prst="rect">
            <a:avLst/>
          </a:prstGeom>
          <a:noFill/>
          <a:ln cap="flat" cmpd="sng" w="1905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1e87270ee26_4_9"/>
          <p:cNvSpPr txBox="1"/>
          <p:nvPr>
            <p:ph type="title"/>
          </p:nvPr>
        </p:nvSpPr>
        <p:spPr>
          <a:xfrm>
            <a:off x="1285240" y="1050595"/>
            <a:ext cx="8074800" cy="161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/>
              <a:t>REALIDAD</a:t>
            </a:r>
            <a:endParaRPr/>
          </a:p>
        </p:txBody>
      </p:sp>
      <p:sp>
        <p:nvSpPr>
          <p:cNvPr id="163" name="Google Shape;163;g1e87270ee26_4_9"/>
          <p:cNvSpPr txBox="1"/>
          <p:nvPr>
            <p:ph idx="1" type="body"/>
          </p:nvPr>
        </p:nvSpPr>
        <p:spPr>
          <a:xfrm>
            <a:off x="1285240" y="2969469"/>
            <a:ext cx="8074800" cy="28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/>
              <a:t>Los fondos son utilizados para apoyar diferentes eventos:</a:t>
            </a:r>
            <a:endParaRPr/>
          </a:p>
          <a:p>
            <a:pPr indent="-2667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Maestros</a:t>
            </a:r>
            <a:r>
              <a:rPr lang="en-US" sz="2400"/>
              <a:t> – </a:t>
            </a:r>
            <a:r>
              <a:rPr lang="en-US"/>
              <a:t>Eventos de agradecimiento</a:t>
            </a:r>
            <a:endParaRPr/>
          </a:p>
          <a:p>
            <a:pPr indent="-2667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Estudiantes</a:t>
            </a:r>
            <a:r>
              <a:rPr lang="en-US" sz="2400"/>
              <a:t> – </a:t>
            </a:r>
            <a:r>
              <a:rPr lang="en-US"/>
              <a:t>Salidas de campo</a:t>
            </a:r>
            <a:r>
              <a:rPr lang="en-US" sz="2400"/>
              <a:t>, Feria del libro, Carro mensual de DOJO y </a:t>
            </a:r>
            <a:r>
              <a:rPr lang="en-US"/>
              <a:t>celebraciones.</a:t>
            </a:r>
            <a:endParaRPr/>
          </a:p>
          <a:p>
            <a:pPr indent="-2667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Comunidad educativa</a:t>
            </a:r>
            <a:r>
              <a:rPr lang="en-US" sz="2400"/>
              <a:t>– </a:t>
            </a:r>
            <a:r>
              <a:rPr lang="en-US"/>
              <a:t>Festival de otoño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/>
              <a:t>Únete al PTA para conocer cómo se utilizan los fondos.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9"/>
          <p:cNvSpPr/>
          <p:nvPr/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9"/>
          <p:cNvSpPr/>
          <p:nvPr/>
        </p:nvSpPr>
        <p:spPr>
          <a:xfrm>
            <a:off x="641774" y="623275"/>
            <a:ext cx="10905000" cy="5607900"/>
          </a:xfrm>
          <a:prstGeom prst="rect">
            <a:avLst/>
          </a:prstGeom>
          <a:noFill/>
          <a:ln cap="flat" cmpd="sng" w="1905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9"/>
          <p:cNvSpPr txBox="1"/>
          <p:nvPr>
            <p:ph type="title"/>
          </p:nvPr>
        </p:nvSpPr>
        <p:spPr>
          <a:xfrm>
            <a:off x="1189190" y="1089020"/>
            <a:ext cx="8074800" cy="161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/>
              <a:t>DOJO COMMITTEE </a:t>
            </a:r>
            <a:endParaRPr/>
          </a:p>
        </p:txBody>
      </p:sp>
      <p:sp>
        <p:nvSpPr>
          <p:cNvPr id="172" name="Google Shape;172;p9"/>
          <p:cNvSpPr txBox="1"/>
          <p:nvPr>
            <p:ph idx="1" type="body"/>
          </p:nvPr>
        </p:nvSpPr>
        <p:spPr>
          <a:xfrm>
            <a:off x="1189200" y="2707525"/>
            <a:ext cx="46527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/>
              <a:t>Next dojo day - Feb 2nd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/>
              <a:t>You can volunteer to take the cart to each class or donate items.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/>
              <a:t>Kids in grades 3-5 with more than 60 Dojo points enjoy a party! 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descr="Two women standing in a hallway with a cart of toys&#10;&#10;Description automatically generated" id="173" name="Google Shape;173;p9"/>
          <p:cNvPicPr preferRelativeResize="0"/>
          <p:nvPr/>
        </p:nvPicPr>
        <p:blipFill rotWithShape="1">
          <a:blip r:embed="rId3">
            <a:alphaModFix/>
          </a:blip>
          <a:srcRect b="0" l="9593" r="9585" t="15916"/>
          <a:stretch/>
        </p:blipFill>
        <p:spPr>
          <a:xfrm>
            <a:off x="6773000" y="2373500"/>
            <a:ext cx="4441800" cy="3465750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b0ca91bf60_0_9"/>
          <p:cNvSpPr/>
          <p:nvPr/>
        </p:nvSpPr>
        <p:spPr>
          <a:xfrm>
            <a:off x="-1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group of kids looking at a cart full of toys&#10;&#10;Description automatically generated" id="179" name="Google Shape;179;g2b0ca91bf60_0_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5437" l="0" r="0" t="0"/>
          <a:stretch/>
        </p:blipFill>
        <p:spPr>
          <a:xfrm>
            <a:off x="1" y="10"/>
            <a:ext cx="9669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2b0ca91bf60_0_9"/>
          <p:cNvSpPr/>
          <p:nvPr/>
        </p:nvSpPr>
        <p:spPr>
          <a:xfrm flipH="1">
            <a:off x="5124897" y="0"/>
            <a:ext cx="70671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2b0ca91bf60_0_9"/>
          <p:cNvSpPr txBox="1"/>
          <p:nvPr/>
        </p:nvSpPr>
        <p:spPr>
          <a:xfrm>
            <a:off x="7531610" y="2434201"/>
            <a:ext cx="3822300" cy="3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 us keep celebrating every month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https://www.amazon.com/hz/wishlist/dl/invite/4nAnbA1?ref_=wl_share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descr="A qr code on a white background&#10;&#10;Description automatically generated" id="182" name="Google Shape;182;g2b0ca91bf60_0_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86803" y="3879668"/>
            <a:ext cx="2166995" cy="280915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2b0ca91bf60_0_9"/>
          <p:cNvSpPr txBox="1"/>
          <p:nvPr>
            <p:ph type="title"/>
          </p:nvPr>
        </p:nvSpPr>
        <p:spPr>
          <a:xfrm>
            <a:off x="7531595" y="592600"/>
            <a:ext cx="3701400" cy="161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6000"/>
              <a:t>DOJO CART </a:t>
            </a:r>
            <a:endParaRPr sz="6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6000"/>
              <a:t>WISH LIST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8e9fd2b67d_0_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28e9fd2b67d_0_5"/>
          <p:cNvSpPr/>
          <p:nvPr/>
        </p:nvSpPr>
        <p:spPr>
          <a:xfrm flipH="1">
            <a:off x="8576660" y="3335867"/>
            <a:ext cx="329190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28e9fd2b67d_0_5"/>
          <p:cNvSpPr/>
          <p:nvPr/>
        </p:nvSpPr>
        <p:spPr>
          <a:xfrm>
            <a:off x="641774" y="623275"/>
            <a:ext cx="10905000" cy="5607900"/>
          </a:xfrm>
          <a:prstGeom prst="rect">
            <a:avLst/>
          </a:prstGeom>
          <a:noFill/>
          <a:ln cap="flat" cmpd="sng" w="1905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28e9fd2b67d_0_5"/>
          <p:cNvSpPr txBox="1"/>
          <p:nvPr>
            <p:ph type="title"/>
          </p:nvPr>
        </p:nvSpPr>
        <p:spPr>
          <a:xfrm>
            <a:off x="1192065" y="715170"/>
            <a:ext cx="8074800" cy="161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/>
              <a:t>CATALOGUE FUNDRAISER</a:t>
            </a:r>
            <a:endParaRPr/>
          </a:p>
        </p:txBody>
      </p:sp>
      <p:sp>
        <p:nvSpPr>
          <p:cNvPr id="192" name="Google Shape;192;g28e9fd2b67d_0_5"/>
          <p:cNvSpPr txBox="1"/>
          <p:nvPr>
            <p:ph idx="1" type="body"/>
          </p:nvPr>
        </p:nvSpPr>
        <p:spPr>
          <a:xfrm>
            <a:off x="1285240" y="3045669"/>
            <a:ext cx="8074800" cy="28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Huge success!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Thank you to volunteers!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Profit: $3,821.90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3" name="Google Shape;193;g28e9fd2b67d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2929" y="2138424"/>
            <a:ext cx="4901023" cy="369012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2023-10-01T03:11:55Z</dcterms:created>
  <dc:creator>Shapariya, Shraddha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33fbf10-3297-4327-bf73-27d15f2d6bd0_Enabled">
    <vt:lpwstr>true</vt:lpwstr>
  </property>
  <property fmtid="{D5CDD505-2E9C-101B-9397-08002B2CF9AE}" pid="3" name="MSIP_Label_e33fbf10-3297-4327-bf73-27d15f2d6bd0_SetDate">
    <vt:lpwstr>2023-10-01T04:36:52Z</vt:lpwstr>
  </property>
  <property fmtid="{D5CDD505-2E9C-101B-9397-08002B2CF9AE}" pid="4" name="MSIP_Label_e33fbf10-3297-4327-bf73-27d15f2d6bd0_Method">
    <vt:lpwstr>Standard</vt:lpwstr>
  </property>
  <property fmtid="{D5CDD505-2E9C-101B-9397-08002B2CF9AE}" pid="5" name="MSIP_Label_e33fbf10-3297-4327-bf73-27d15f2d6bd0_Name">
    <vt:lpwstr>Confidential – Any Recipient Only</vt:lpwstr>
  </property>
  <property fmtid="{D5CDD505-2E9C-101B-9397-08002B2CF9AE}" pid="6" name="MSIP_Label_e33fbf10-3297-4327-bf73-27d15f2d6bd0_SiteId">
    <vt:lpwstr>06fe4af5-9412-436c-acdb-444ee0010489</vt:lpwstr>
  </property>
  <property fmtid="{D5CDD505-2E9C-101B-9397-08002B2CF9AE}" pid="7" name="MSIP_Label_e33fbf10-3297-4327-bf73-27d15f2d6bd0_ActionId">
    <vt:lpwstr>ea65f205-97b2-4be8-a8f0-05810331809c</vt:lpwstr>
  </property>
  <property fmtid="{D5CDD505-2E9C-101B-9397-08002B2CF9AE}" pid="8" name="MSIP_Label_e33fbf10-3297-4327-bf73-27d15f2d6bd0_ContentBits">
    <vt:lpwstr>0</vt:lpwstr>
  </property>
</Properties>
</file>